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285" r:id="rId4"/>
    <p:sldId id="286" r:id="rId5"/>
    <p:sldId id="287" r:id="rId6"/>
    <p:sldId id="288" r:id="rId7"/>
    <p:sldId id="258" r:id="rId8"/>
    <p:sldId id="262" r:id="rId9"/>
    <p:sldId id="267" r:id="rId10"/>
    <p:sldId id="268" r:id="rId11"/>
    <p:sldId id="274" r:id="rId12"/>
    <p:sldId id="284" r:id="rId13"/>
    <p:sldId id="292" r:id="rId14"/>
    <p:sldId id="293" r:id="rId15"/>
    <p:sldId id="294" r:id="rId16"/>
    <p:sldId id="289" r:id="rId17"/>
    <p:sldId id="298" r:id="rId18"/>
    <p:sldId id="290" r:id="rId19"/>
    <p:sldId id="299" r:id="rId20"/>
    <p:sldId id="291" r:id="rId21"/>
    <p:sldId id="300" r:id="rId22"/>
    <p:sldId id="295" r:id="rId23"/>
    <p:sldId id="296" r:id="rId24"/>
    <p:sldId id="301" r:id="rId25"/>
    <p:sldId id="297" r:id="rId26"/>
    <p:sldId id="30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80" d="100"/>
          <a:sy n="80" d="100"/>
        </p:scale>
        <p:origin x="360"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48070-A741-4A36-A920-3E86D56443F5}" type="datetimeFigureOut">
              <a:rPr lang="nl-NL" smtClean="0"/>
              <a:t>27-11-2017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98ADB-6AEC-4F5A-AB55-D2CF9FE721D6}" type="slidenum">
              <a:rPr lang="nl-NL" smtClean="0"/>
              <a:t>‹nr.›</a:t>
            </a:fld>
            <a:endParaRPr lang="nl-NL"/>
          </a:p>
        </p:txBody>
      </p:sp>
    </p:spTree>
    <p:extLst>
      <p:ext uri="{BB962C8B-B14F-4D97-AF65-F5344CB8AC3E}">
        <p14:creationId xmlns:p14="http://schemas.microsoft.com/office/powerpoint/2010/main" val="2913229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Beste </a:t>
            </a:r>
            <a:r>
              <a:rPr lang="nl-NL" dirty="0" err="1" smtClean="0"/>
              <a:t>ath</a:t>
            </a:r>
            <a:r>
              <a:rPr lang="nl-NL" dirty="0" smtClean="0"/>
              <a:t> 4.	</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15101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a:t>
            </a:r>
            <a:endParaRPr lang="nl-NL" dirty="0"/>
          </a:p>
        </p:txBody>
      </p:sp>
      <p:sp>
        <p:nvSpPr>
          <p:cNvPr id="3" name="Tijdelijke aanduiding voor inhoud 2"/>
          <p:cNvSpPr>
            <a:spLocks noGrp="1"/>
          </p:cNvSpPr>
          <p:nvPr>
            <p:ph idx="1"/>
          </p:nvPr>
        </p:nvSpPr>
        <p:spPr>
          <a:xfrm>
            <a:off x="288758" y="1130968"/>
            <a:ext cx="8307910" cy="3033468"/>
          </a:xfrm>
        </p:spPr>
        <p:txBody>
          <a:bodyPr>
            <a:noAutofit/>
          </a:bodyPr>
          <a:lstStyle/>
          <a:p>
            <a:r>
              <a:rPr lang="nl-NL" sz="2500" dirty="0" smtClean="0"/>
              <a:t>Kosten daarentegen zijn niet gekoppeld aan een bepaald tijdstip maar aan een periode.</a:t>
            </a:r>
          </a:p>
          <a:p>
            <a:r>
              <a:rPr lang="nl-NL" sz="2500" dirty="0" smtClean="0"/>
              <a:t>Kosten is een periodegrootheid.</a:t>
            </a:r>
          </a:p>
          <a:p>
            <a:r>
              <a:rPr lang="nl-NL" sz="2500" dirty="0" smtClean="0"/>
              <a:t>Bijvoorbeeld, huurkosten over 2012 waren 6.000</a:t>
            </a:r>
          </a:p>
          <a:p>
            <a:r>
              <a:rPr lang="nl-NL" sz="2500" dirty="0" smtClean="0"/>
              <a:t>Kosten verlagen het eigen vermogen!</a:t>
            </a:r>
          </a:p>
          <a:p>
            <a:endParaRPr lang="nl-NL" sz="2500" dirty="0"/>
          </a:p>
          <a:p>
            <a:r>
              <a:rPr lang="nl-NL" sz="2500" dirty="0" smtClean="0"/>
              <a:t>Dus kosten en betalingen hoeven niet met elkaar overeen te komen!. Als ik achteraf iets betaal, betekend het niet dat ik de kosten niet gemaakt heb.</a:t>
            </a:r>
          </a:p>
          <a:p>
            <a:r>
              <a:rPr lang="nl-NL" sz="2500" dirty="0" smtClean="0"/>
              <a:t>Kosten </a:t>
            </a:r>
            <a:r>
              <a:rPr lang="nl-NL" sz="2500" dirty="0" smtClean="0">
                <a:sym typeface="Wingdings" panose="05000000000000000000" pitchFamily="2" charset="2"/>
              </a:rPr>
              <a:t></a:t>
            </a:r>
            <a:r>
              <a:rPr lang="nl-NL" sz="2500" dirty="0" smtClean="0"/>
              <a:t> winstbepaling</a:t>
            </a:r>
          </a:p>
          <a:p>
            <a:r>
              <a:rPr lang="nl-NL" sz="2500" dirty="0" smtClean="0"/>
              <a:t>Betaling </a:t>
            </a:r>
            <a:r>
              <a:rPr lang="nl-NL" sz="2500" dirty="0" smtClean="0">
                <a:sym typeface="Wingdings" panose="05000000000000000000" pitchFamily="2" charset="2"/>
              </a:rPr>
              <a:t></a:t>
            </a:r>
            <a:r>
              <a:rPr lang="nl-NL" sz="2500" dirty="0" smtClean="0"/>
              <a:t> heb ik voldoende geld in kas.</a:t>
            </a:r>
          </a:p>
          <a:p>
            <a:endParaRPr lang="nl-NL" sz="2500" dirty="0"/>
          </a:p>
        </p:txBody>
      </p:sp>
    </p:spTree>
    <p:extLst>
      <p:ext uri="{BB962C8B-B14F-4D97-AF65-F5344CB8AC3E}">
        <p14:creationId xmlns:p14="http://schemas.microsoft.com/office/powerpoint/2010/main" val="370198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zichtbaar geworden</a:t>
            </a:r>
            <a:endParaRPr lang="nl-NL" dirty="0"/>
          </a:p>
        </p:txBody>
      </p:sp>
      <p:sp>
        <p:nvSpPr>
          <p:cNvPr id="3" name="Tijdelijke aanduiding voor inhoud 2"/>
          <p:cNvSpPr>
            <a:spLocks noGrp="1"/>
          </p:cNvSpPr>
          <p:nvPr>
            <p:ph idx="1"/>
          </p:nvPr>
        </p:nvSpPr>
        <p:spPr>
          <a:xfrm>
            <a:off x="677334" y="1251285"/>
            <a:ext cx="9164498" cy="5269832"/>
          </a:xfrm>
        </p:spPr>
        <p:txBody>
          <a:bodyPr>
            <a:normAutofit/>
          </a:bodyPr>
          <a:lstStyle/>
          <a:p>
            <a:r>
              <a:rPr lang="nl-NL" sz="2500" dirty="0" smtClean="0"/>
              <a:t>Betaling hoeft niet gelijk te zijn aan de kosten.</a:t>
            </a:r>
          </a:p>
          <a:p>
            <a:r>
              <a:rPr lang="nl-NL" sz="2500" dirty="0" smtClean="0"/>
              <a:t>Kosten kan je berekenen per periode (of dat nou een week/maand/kwartaal of jaar is)</a:t>
            </a:r>
          </a:p>
          <a:p>
            <a:r>
              <a:rPr lang="nl-NL" sz="2500" dirty="0" smtClean="0"/>
              <a:t>Het opnemen in een resultatenoverzicht van de kosten en opbrengsten die ook daadwerkelijk toebehoren aan de periode waarover het resultatenoverzicht verslag doet, wordt de </a:t>
            </a:r>
            <a:r>
              <a:rPr lang="nl-NL" sz="2500" b="1" dirty="0" smtClean="0"/>
              <a:t>permanentie</a:t>
            </a:r>
            <a:r>
              <a:rPr lang="nl-NL" sz="2500" dirty="0" smtClean="0"/>
              <a:t> genoemd. </a:t>
            </a:r>
          </a:p>
          <a:p>
            <a:r>
              <a:rPr lang="nl-NL" sz="2500" dirty="0" err="1" smtClean="0"/>
              <a:t>Cq</a:t>
            </a:r>
            <a:r>
              <a:rPr lang="nl-NL" sz="2500" dirty="0" smtClean="0"/>
              <a:t> de juiste kosten aan de juiste periode koppelen.</a:t>
            </a:r>
          </a:p>
          <a:p>
            <a:r>
              <a:rPr lang="nl-NL" sz="2500" dirty="0" smtClean="0"/>
              <a:t>Zodoende kan je correct het resultaat berekenen van elke periode. (je weet dan tenslotte welke kosten en opbrengsten je hebt gemaakt).</a:t>
            </a:r>
            <a:endParaRPr lang="nl-NL" sz="2500" dirty="0"/>
          </a:p>
        </p:txBody>
      </p:sp>
    </p:spTree>
    <p:extLst>
      <p:ext uri="{BB962C8B-B14F-4D97-AF65-F5344CB8AC3E}">
        <p14:creationId xmlns:p14="http://schemas.microsoft.com/office/powerpoint/2010/main" val="311212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0947" y="108284"/>
            <a:ext cx="8913055" cy="1822116"/>
          </a:xfrm>
        </p:spPr>
        <p:txBody>
          <a:bodyPr/>
          <a:lstStyle/>
          <a:p>
            <a:r>
              <a:rPr lang="nl-NL" dirty="0" smtClean="0"/>
              <a:t>Wat gebeurd er dus als we vooraf betalen of achteraf betalen.</a:t>
            </a:r>
            <a:endParaRPr lang="nl-NL" dirty="0"/>
          </a:p>
        </p:txBody>
      </p:sp>
      <p:sp>
        <p:nvSpPr>
          <p:cNvPr id="3" name="Tijdelijke aanduiding voor inhoud 2"/>
          <p:cNvSpPr>
            <a:spLocks noGrp="1"/>
          </p:cNvSpPr>
          <p:nvPr>
            <p:ph idx="1"/>
          </p:nvPr>
        </p:nvSpPr>
        <p:spPr>
          <a:xfrm>
            <a:off x="192505" y="1395663"/>
            <a:ext cx="9081497" cy="5558590"/>
          </a:xfrm>
        </p:spPr>
        <p:txBody>
          <a:bodyPr>
            <a:normAutofit fontScale="92500" lnSpcReduction="20000"/>
          </a:bodyPr>
          <a:lstStyle/>
          <a:p>
            <a:r>
              <a:rPr lang="nl-NL" sz="2500" dirty="0" smtClean="0"/>
              <a:t>Als we achteraf betalen:</a:t>
            </a:r>
          </a:p>
          <a:p>
            <a:r>
              <a:rPr lang="nl-NL" sz="2500" dirty="0" smtClean="0"/>
              <a:t>Dan hebben we dus wel kosten gemaakt, maar nog niet betaald </a:t>
            </a:r>
            <a:r>
              <a:rPr lang="nl-NL" sz="2500" dirty="0" smtClean="0">
                <a:sym typeface="Wingdings" panose="05000000000000000000" pitchFamily="2" charset="2"/>
              </a:rPr>
              <a:t> ontstaat er een schuld</a:t>
            </a:r>
          </a:p>
          <a:p>
            <a:r>
              <a:rPr lang="nl-NL" sz="2500" dirty="0" smtClean="0">
                <a:sym typeface="Wingdings" panose="05000000000000000000" pitchFamily="2" charset="2"/>
              </a:rPr>
              <a:t>Zichtbaar in vraag 76, we hebben 5 maanden gehuurd, maar nog niet betaald dus ontstaat er een huurschuld. Hoe langer we niet betalen, hoe hoger deze schuld wordt tot het moment dat we betalen, dan verdwijnt de schuld volledig.</a:t>
            </a:r>
          </a:p>
          <a:p>
            <a:r>
              <a:rPr lang="nl-NL" sz="2500" dirty="0" smtClean="0">
                <a:sym typeface="Wingdings" panose="05000000000000000000" pitchFamily="2" charset="2"/>
              </a:rPr>
              <a:t>Als we vooraf betalen:</a:t>
            </a:r>
          </a:p>
          <a:p>
            <a:r>
              <a:rPr lang="nl-NL" sz="2500" dirty="0" smtClean="0">
                <a:sym typeface="Wingdings" panose="05000000000000000000" pitchFamily="2" charset="2"/>
              </a:rPr>
              <a:t>Dan hebben we al wel betaald, maar nog niet de kosten gemaakt  ontstaat er een bezit.</a:t>
            </a:r>
          </a:p>
          <a:p>
            <a:r>
              <a:rPr lang="nl-NL" sz="2500" dirty="0" smtClean="0">
                <a:sym typeface="Wingdings" panose="05000000000000000000" pitchFamily="2" charset="2"/>
              </a:rPr>
              <a:t>Zichtbaar geworden in vraag 77. </a:t>
            </a:r>
          </a:p>
          <a:p>
            <a:r>
              <a:rPr lang="nl-NL" sz="2500" dirty="0" smtClean="0">
                <a:sym typeface="Wingdings" panose="05000000000000000000" pitchFamily="2" charset="2"/>
              </a:rPr>
              <a:t>Hij betaald vooraf, dus we hebben een bezit. Hoe langer hij huurt, hoe meer kosten hij maakt hoe kleiner het bezit wordt. Wanneer hij net zoveel kosten heeft gemaakt als dat die vooraf betaald heeft wordt ze bezit 0.</a:t>
            </a:r>
          </a:p>
          <a:p>
            <a:endParaRPr lang="nl-NL" sz="2500" dirty="0"/>
          </a:p>
        </p:txBody>
      </p:sp>
    </p:spTree>
    <p:extLst>
      <p:ext uri="{BB962C8B-B14F-4D97-AF65-F5344CB8AC3E}">
        <p14:creationId xmlns:p14="http://schemas.microsoft.com/office/powerpoint/2010/main" val="2722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Zoals zichtbaar geworden:</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Het verwerven van vermogen brengt kosten met zicht mee.</a:t>
            </a:r>
          </a:p>
          <a:p>
            <a:r>
              <a:rPr lang="nl-NL" sz="2500" dirty="0" smtClean="0"/>
              <a:t>Uit vorige voorbeeld:</a:t>
            </a:r>
          </a:p>
          <a:p>
            <a:r>
              <a:rPr lang="nl-NL" sz="2500" dirty="0" smtClean="0"/>
              <a:t>Interestkosten.</a:t>
            </a:r>
          </a:p>
          <a:p>
            <a:r>
              <a:rPr lang="nl-NL" sz="2500" dirty="0" smtClean="0"/>
              <a:t>Notariskosten </a:t>
            </a:r>
            <a:r>
              <a:rPr lang="nl-NL" sz="2500" dirty="0" err="1" smtClean="0"/>
              <a:t>i.v.m</a:t>
            </a:r>
            <a:r>
              <a:rPr lang="nl-NL" sz="2500" dirty="0" smtClean="0"/>
              <a:t> afsluiten lening.</a:t>
            </a:r>
          </a:p>
          <a:p>
            <a:r>
              <a:rPr lang="nl-NL" sz="2500" dirty="0" smtClean="0"/>
              <a:t>Provisie bank voor afsluiten lening.</a:t>
            </a:r>
          </a:p>
          <a:p>
            <a:endParaRPr lang="nl-NL" sz="2500" dirty="0"/>
          </a:p>
          <a:p>
            <a:r>
              <a:rPr lang="nl-NL" sz="2500" dirty="0" smtClean="0"/>
              <a:t>Kosten die te maken hebben met het vreemde vermogen.</a:t>
            </a:r>
          </a:p>
          <a:p>
            <a:endParaRPr lang="nl-NL" sz="2500" dirty="0"/>
          </a:p>
        </p:txBody>
      </p:sp>
    </p:spTree>
    <p:extLst>
      <p:ext uri="{BB962C8B-B14F-4D97-AF65-F5344CB8AC3E}">
        <p14:creationId xmlns:p14="http://schemas.microsoft.com/office/powerpoint/2010/main" val="297726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Aflossing	</a:t>
            </a:r>
            <a:endParaRPr lang="nl-NL" dirty="0"/>
          </a:p>
        </p:txBody>
      </p:sp>
      <p:sp>
        <p:nvSpPr>
          <p:cNvPr id="3" name="Tijdelijke aanduiding voor inhoud 2"/>
          <p:cNvSpPr>
            <a:spLocks noGrp="1"/>
          </p:cNvSpPr>
          <p:nvPr>
            <p:ph idx="1"/>
          </p:nvPr>
        </p:nvSpPr>
        <p:spPr/>
        <p:txBody>
          <a:bodyPr>
            <a:normAutofit/>
          </a:bodyPr>
          <a:lstStyle/>
          <a:p>
            <a:r>
              <a:rPr lang="nl-NL" sz="2500" dirty="0" smtClean="0"/>
              <a:t>Zoals zichtbaar geworden: de aflossing wordt niet genoemd bij de kosten.</a:t>
            </a:r>
          </a:p>
          <a:p>
            <a:r>
              <a:rPr lang="nl-NL" sz="2500" dirty="0" smtClean="0"/>
              <a:t>Dit is omdat de aflossing geen kosten zijn.</a:t>
            </a:r>
          </a:p>
          <a:p>
            <a:r>
              <a:rPr lang="nl-NL" sz="2500" dirty="0" smtClean="0"/>
              <a:t>Tenslotte: de aflossing zorgt niet voor een verlaging van het eigen vermogen.</a:t>
            </a:r>
          </a:p>
          <a:p>
            <a:r>
              <a:rPr lang="nl-NL" sz="2500" dirty="0" smtClean="0"/>
              <a:t>Tenslotte je bezit neemt af, maar tevens ook je schuld.</a:t>
            </a:r>
          </a:p>
          <a:p>
            <a:endParaRPr lang="nl-NL" sz="2500" dirty="0"/>
          </a:p>
        </p:txBody>
      </p:sp>
    </p:spTree>
    <p:extLst>
      <p:ext uri="{BB962C8B-B14F-4D97-AF65-F5344CB8AC3E}">
        <p14:creationId xmlns:p14="http://schemas.microsoft.com/office/powerpoint/2010/main" val="239650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Rente	</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Rente zijn wel kosten, tenslotte verlagen ze het eigen vermogen.</a:t>
            </a:r>
          </a:p>
          <a:p>
            <a:r>
              <a:rPr lang="nl-NL" sz="2500" dirty="0" smtClean="0"/>
              <a:t>(het bezit neemt af bij het betalen van rente, het vreemde vermogen niet, zodoende neemt het eigen vermogen af)</a:t>
            </a:r>
          </a:p>
          <a:p>
            <a:endParaRPr lang="nl-NL" sz="2500" dirty="0"/>
          </a:p>
          <a:p>
            <a:r>
              <a:rPr lang="nl-NL" sz="2500" dirty="0" smtClean="0"/>
              <a:t>Rentekosten ontstaan na verloop van tijd, tenslotte als je vandaag geld leent en vandaag het meteen terug betaald heb je geen rentekosten.</a:t>
            </a:r>
            <a:endParaRPr lang="nl-NL" sz="2500" dirty="0"/>
          </a:p>
        </p:txBody>
      </p:sp>
    </p:spTree>
    <p:extLst>
      <p:ext uri="{BB962C8B-B14F-4D97-AF65-F5344CB8AC3E}">
        <p14:creationId xmlns:p14="http://schemas.microsoft.com/office/powerpoint/2010/main" val="119709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a:t>
            </a:r>
            <a:r>
              <a:rPr lang="nl-NL" dirty="0" smtClean="0"/>
              <a:t>80</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10 minuten de tijd.</a:t>
            </a:r>
          </a:p>
          <a:p>
            <a:r>
              <a:rPr lang="nl-NL" sz="2500" dirty="0" smtClean="0"/>
              <a:t>Eerder klaar?</a:t>
            </a:r>
          </a:p>
          <a:p>
            <a:r>
              <a:rPr lang="nl-NL" sz="2500" dirty="0" smtClean="0"/>
              <a:t>Maak 81.</a:t>
            </a:r>
            <a:endParaRPr lang="nl-NL" sz="2500" dirty="0" smtClean="0"/>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6831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82833"/>
          <a:stretch/>
        </p:blipFill>
        <p:spPr>
          <a:xfrm>
            <a:off x="0" y="0"/>
            <a:ext cx="12192000" cy="1118938"/>
          </a:xfrm>
          <a:prstGeom prst="rect">
            <a:avLst/>
          </a:prstGeom>
        </p:spPr>
      </p:pic>
      <p:pic>
        <p:nvPicPr>
          <p:cNvPr id="5" name="Afbeelding 4"/>
          <p:cNvPicPr>
            <a:picLocks noChangeAspect="1"/>
          </p:cNvPicPr>
          <p:nvPr/>
        </p:nvPicPr>
        <p:blipFill rotWithShape="1">
          <a:blip r:embed="rId2"/>
          <a:srcRect b="76372"/>
          <a:stretch/>
        </p:blipFill>
        <p:spPr>
          <a:xfrm>
            <a:off x="0" y="-1"/>
            <a:ext cx="12192000" cy="1540043"/>
          </a:xfrm>
          <a:prstGeom prst="rect">
            <a:avLst/>
          </a:prstGeom>
        </p:spPr>
      </p:pic>
      <p:pic>
        <p:nvPicPr>
          <p:cNvPr id="6" name="Afbeelding 5"/>
          <p:cNvPicPr>
            <a:picLocks noChangeAspect="1"/>
          </p:cNvPicPr>
          <p:nvPr/>
        </p:nvPicPr>
        <p:blipFill rotWithShape="1">
          <a:blip r:embed="rId2"/>
          <a:srcRect b="54407"/>
          <a:stretch/>
        </p:blipFill>
        <p:spPr>
          <a:xfrm>
            <a:off x="0" y="-1"/>
            <a:ext cx="12192000" cy="2971801"/>
          </a:xfrm>
          <a:prstGeom prst="rect">
            <a:avLst/>
          </a:prstGeom>
        </p:spPr>
      </p:pic>
      <p:pic>
        <p:nvPicPr>
          <p:cNvPr id="7" name="Afbeelding 6"/>
          <p:cNvPicPr>
            <a:picLocks noChangeAspect="1"/>
          </p:cNvPicPr>
          <p:nvPr/>
        </p:nvPicPr>
        <p:blipFill rotWithShape="1">
          <a:blip r:embed="rId2"/>
          <a:srcRect b="47761"/>
          <a:stretch/>
        </p:blipFill>
        <p:spPr>
          <a:xfrm>
            <a:off x="0" y="0"/>
            <a:ext cx="12192000" cy="3404938"/>
          </a:xfrm>
          <a:prstGeom prst="rect">
            <a:avLst/>
          </a:prstGeom>
        </p:spPr>
      </p:pic>
      <p:pic>
        <p:nvPicPr>
          <p:cNvPr id="8" name="Afbeelding 7"/>
          <p:cNvPicPr>
            <a:picLocks noChangeAspect="1"/>
          </p:cNvPicPr>
          <p:nvPr/>
        </p:nvPicPr>
        <p:blipFill rotWithShape="1">
          <a:blip r:embed="rId2"/>
          <a:srcRect b="40931"/>
          <a:stretch/>
        </p:blipFill>
        <p:spPr>
          <a:xfrm>
            <a:off x="0" y="0"/>
            <a:ext cx="12192000" cy="3850106"/>
          </a:xfrm>
          <a:prstGeom prst="rect">
            <a:avLst/>
          </a:prstGeom>
        </p:spPr>
      </p:pic>
      <p:pic>
        <p:nvPicPr>
          <p:cNvPr id="9" name="Afbeelding 8"/>
          <p:cNvPicPr>
            <a:picLocks noChangeAspect="1"/>
          </p:cNvPicPr>
          <p:nvPr/>
        </p:nvPicPr>
        <p:blipFill rotWithShape="1">
          <a:blip r:embed="rId2"/>
          <a:srcRect b="32625"/>
          <a:stretch/>
        </p:blipFill>
        <p:spPr>
          <a:xfrm>
            <a:off x="0" y="-1"/>
            <a:ext cx="12192000" cy="4391527"/>
          </a:xfrm>
          <a:prstGeom prst="rect">
            <a:avLst/>
          </a:prstGeom>
        </p:spPr>
      </p:pic>
      <p:pic>
        <p:nvPicPr>
          <p:cNvPr id="10" name="Afbeelding 9"/>
          <p:cNvPicPr>
            <a:picLocks noChangeAspect="1"/>
          </p:cNvPicPr>
          <p:nvPr/>
        </p:nvPicPr>
        <p:blipFill rotWithShape="1">
          <a:blip r:embed="rId2"/>
          <a:srcRect b="25795"/>
          <a:stretch/>
        </p:blipFill>
        <p:spPr>
          <a:xfrm>
            <a:off x="0" y="0"/>
            <a:ext cx="12192000" cy="4836696"/>
          </a:xfrm>
          <a:prstGeom prst="rect">
            <a:avLst/>
          </a:prstGeom>
        </p:spPr>
      </p:pic>
      <p:pic>
        <p:nvPicPr>
          <p:cNvPr id="11" name="Afbeelding 10"/>
          <p:cNvPicPr>
            <a:picLocks noChangeAspect="1"/>
          </p:cNvPicPr>
          <p:nvPr/>
        </p:nvPicPr>
        <p:blipFill rotWithShape="1">
          <a:blip r:embed="rId2"/>
          <a:srcRect b="19519"/>
          <a:stretch/>
        </p:blipFill>
        <p:spPr>
          <a:xfrm>
            <a:off x="0" y="-1"/>
            <a:ext cx="12192000" cy="5245769"/>
          </a:xfrm>
          <a:prstGeom prst="rect">
            <a:avLst/>
          </a:prstGeom>
        </p:spPr>
      </p:pic>
      <p:pic>
        <p:nvPicPr>
          <p:cNvPr id="12" name="Afbeelding 11"/>
          <p:cNvPicPr>
            <a:picLocks noChangeAspect="1"/>
          </p:cNvPicPr>
          <p:nvPr/>
        </p:nvPicPr>
        <p:blipFill rotWithShape="1">
          <a:blip r:embed="rId2"/>
          <a:srcRect b="3644"/>
          <a:stretch/>
        </p:blipFill>
        <p:spPr>
          <a:xfrm>
            <a:off x="0" y="-1"/>
            <a:ext cx="12192000" cy="6280485"/>
          </a:xfrm>
          <a:prstGeom prst="rect">
            <a:avLst/>
          </a:prstGeom>
        </p:spPr>
      </p:pic>
    </p:spTree>
    <p:extLst>
      <p:ext uri="{BB962C8B-B14F-4D97-AF65-F5344CB8AC3E}">
        <p14:creationId xmlns:p14="http://schemas.microsoft.com/office/powerpoint/2010/main" val="129794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a:t>
            </a:r>
            <a:r>
              <a:rPr lang="nl-NL" dirty="0" smtClean="0"/>
              <a:t>81</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10 minuten de tijd.</a:t>
            </a:r>
          </a:p>
          <a:p>
            <a:r>
              <a:rPr lang="nl-NL" sz="2500" dirty="0" smtClean="0"/>
              <a:t>Eerder klaar?</a:t>
            </a:r>
          </a:p>
          <a:p>
            <a:r>
              <a:rPr lang="nl-NL" sz="2500" dirty="0" smtClean="0"/>
              <a:t>Maak 82.</a:t>
            </a:r>
            <a:endParaRPr lang="nl-NL" sz="2500" dirty="0" smtClean="0"/>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0811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4405"/>
          <a:stretch/>
        </p:blipFill>
        <p:spPr>
          <a:xfrm>
            <a:off x="0" y="0"/>
            <a:ext cx="12192000" cy="1961148"/>
          </a:xfrm>
          <a:prstGeom prst="rect">
            <a:avLst/>
          </a:prstGeom>
        </p:spPr>
      </p:pic>
      <p:pic>
        <p:nvPicPr>
          <p:cNvPr id="5" name="Afbeelding 4"/>
          <p:cNvPicPr>
            <a:picLocks noChangeAspect="1"/>
          </p:cNvPicPr>
          <p:nvPr/>
        </p:nvPicPr>
        <p:blipFill rotWithShape="1">
          <a:blip r:embed="rId2"/>
          <a:srcRect b="56544"/>
          <a:stretch/>
        </p:blipFill>
        <p:spPr>
          <a:xfrm>
            <a:off x="0" y="-1"/>
            <a:ext cx="12192000" cy="2394285"/>
          </a:xfrm>
          <a:prstGeom prst="rect">
            <a:avLst/>
          </a:prstGeom>
        </p:spPr>
      </p:pic>
      <p:pic>
        <p:nvPicPr>
          <p:cNvPr id="6" name="Afbeelding 5"/>
          <p:cNvPicPr>
            <a:picLocks noChangeAspect="1"/>
          </p:cNvPicPr>
          <p:nvPr/>
        </p:nvPicPr>
        <p:blipFill rotWithShape="1">
          <a:blip r:embed="rId2"/>
          <a:srcRect b="50648"/>
          <a:stretch/>
        </p:blipFill>
        <p:spPr>
          <a:xfrm>
            <a:off x="0" y="0"/>
            <a:ext cx="12192000" cy="2719138"/>
          </a:xfrm>
          <a:prstGeom prst="rect">
            <a:avLst/>
          </a:prstGeom>
        </p:spPr>
      </p:pic>
      <p:pic>
        <p:nvPicPr>
          <p:cNvPr id="7" name="Afbeelding 6"/>
          <p:cNvPicPr>
            <a:picLocks noChangeAspect="1"/>
          </p:cNvPicPr>
          <p:nvPr/>
        </p:nvPicPr>
        <p:blipFill rotWithShape="1">
          <a:blip r:embed="rId2"/>
          <a:srcRect b="43660"/>
          <a:stretch/>
        </p:blipFill>
        <p:spPr>
          <a:xfrm>
            <a:off x="0" y="0"/>
            <a:ext cx="12192000" cy="3104148"/>
          </a:xfrm>
          <a:prstGeom prst="rect">
            <a:avLst/>
          </a:prstGeom>
        </p:spPr>
      </p:pic>
      <p:pic>
        <p:nvPicPr>
          <p:cNvPr id="8" name="Afbeelding 7"/>
          <p:cNvPicPr>
            <a:picLocks noChangeAspect="1"/>
          </p:cNvPicPr>
          <p:nvPr/>
        </p:nvPicPr>
        <p:blipFill rotWithShape="1">
          <a:blip r:embed="rId2"/>
          <a:srcRect b="36235"/>
          <a:stretch/>
        </p:blipFill>
        <p:spPr>
          <a:xfrm>
            <a:off x="0" y="0"/>
            <a:ext cx="12192000" cy="3513222"/>
          </a:xfrm>
          <a:prstGeom prst="rect">
            <a:avLst/>
          </a:prstGeom>
        </p:spPr>
      </p:pic>
      <p:pic>
        <p:nvPicPr>
          <p:cNvPr id="9" name="Afbeelding 8"/>
          <p:cNvPicPr>
            <a:picLocks noChangeAspect="1"/>
          </p:cNvPicPr>
          <p:nvPr/>
        </p:nvPicPr>
        <p:blipFill rotWithShape="1">
          <a:blip r:embed="rId2"/>
          <a:srcRect b="29684"/>
          <a:stretch/>
        </p:blipFill>
        <p:spPr>
          <a:xfrm>
            <a:off x="0" y="-1"/>
            <a:ext cx="12192000" cy="3874169"/>
          </a:xfrm>
          <a:prstGeom prst="rect">
            <a:avLst/>
          </a:prstGeom>
        </p:spPr>
      </p:pic>
      <p:pic>
        <p:nvPicPr>
          <p:cNvPr id="10" name="Afbeelding 9"/>
          <p:cNvPicPr>
            <a:picLocks noChangeAspect="1"/>
          </p:cNvPicPr>
          <p:nvPr/>
        </p:nvPicPr>
        <p:blipFill rotWithShape="1">
          <a:blip r:embed="rId2"/>
          <a:srcRect b="22914"/>
          <a:stretch/>
        </p:blipFill>
        <p:spPr>
          <a:xfrm>
            <a:off x="0" y="0"/>
            <a:ext cx="12192000" cy="4247148"/>
          </a:xfrm>
          <a:prstGeom prst="rect">
            <a:avLst/>
          </a:prstGeom>
        </p:spPr>
      </p:pic>
      <p:pic>
        <p:nvPicPr>
          <p:cNvPr id="11" name="Afbeelding 10"/>
          <p:cNvPicPr>
            <a:picLocks noChangeAspect="1"/>
          </p:cNvPicPr>
          <p:nvPr/>
        </p:nvPicPr>
        <p:blipFill rotWithShape="1">
          <a:blip r:embed="rId2"/>
          <a:srcRect b="17237"/>
          <a:stretch/>
        </p:blipFill>
        <p:spPr>
          <a:xfrm>
            <a:off x="0" y="-1"/>
            <a:ext cx="12192000" cy="4559969"/>
          </a:xfrm>
          <a:prstGeom prst="rect">
            <a:avLst/>
          </a:prstGeom>
        </p:spPr>
      </p:pic>
      <p:pic>
        <p:nvPicPr>
          <p:cNvPr id="12" name="Afbeelding 11"/>
          <p:cNvPicPr>
            <a:picLocks noChangeAspect="1"/>
          </p:cNvPicPr>
          <p:nvPr/>
        </p:nvPicPr>
        <p:blipFill rotWithShape="1">
          <a:blip r:embed="rId2"/>
          <a:srcRect b="10686"/>
          <a:stretch/>
        </p:blipFill>
        <p:spPr>
          <a:xfrm>
            <a:off x="0" y="-1"/>
            <a:ext cx="12192000" cy="4920917"/>
          </a:xfrm>
          <a:prstGeom prst="rect">
            <a:avLst/>
          </a:prstGeom>
        </p:spPr>
      </p:pic>
      <p:pic>
        <p:nvPicPr>
          <p:cNvPr id="13" name="Afbeelding 12"/>
          <p:cNvPicPr>
            <a:picLocks noChangeAspect="1"/>
          </p:cNvPicPr>
          <p:nvPr/>
        </p:nvPicPr>
        <p:blipFill>
          <a:blip r:embed="rId2"/>
          <a:stretch>
            <a:fillRect/>
          </a:stretch>
        </p:blipFill>
        <p:spPr>
          <a:xfrm>
            <a:off x="0" y="-1"/>
            <a:ext cx="12192000" cy="5509667"/>
          </a:xfrm>
          <a:prstGeom prst="rect">
            <a:avLst/>
          </a:prstGeom>
        </p:spPr>
      </p:pic>
    </p:spTree>
    <p:extLst>
      <p:ext uri="{BB962C8B-B14F-4D97-AF65-F5344CB8AC3E}">
        <p14:creationId xmlns:p14="http://schemas.microsoft.com/office/powerpoint/2010/main" val="302373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 aankomende  2 lessen</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hoofdstuk 4, </a:t>
            </a:r>
            <a:r>
              <a:rPr lang="nl-NL" sz="2500" dirty="0" smtClean="0"/>
              <a:t>79 </a:t>
            </a:r>
            <a:r>
              <a:rPr lang="nl-NL" sz="2500" dirty="0" smtClean="0"/>
              <a:t>t/m </a:t>
            </a:r>
            <a:r>
              <a:rPr lang="nl-NL" sz="2500" dirty="0" smtClean="0"/>
              <a:t>82</a:t>
            </a:r>
            <a:r>
              <a:rPr lang="nl-NL" sz="2500" dirty="0" smtClean="0"/>
              <a:t> </a:t>
            </a:r>
            <a:endParaRPr lang="nl-NL" sz="2500" dirty="0" smtClean="0"/>
          </a:p>
          <a:p>
            <a:r>
              <a:rPr lang="nl-NL" sz="2500" dirty="0" smtClean="0"/>
              <a:t>Kosten</a:t>
            </a:r>
            <a:r>
              <a:rPr lang="nl-NL" sz="2500" dirty="0"/>
              <a:t> </a:t>
            </a:r>
            <a:r>
              <a:rPr lang="nl-NL" sz="2500" dirty="0" smtClean="0"/>
              <a:t>van vermogen.</a:t>
            </a:r>
            <a:endParaRPr lang="nl-NL" sz="2500" dirty="0" smtClean="0"/>
          </a:p>
          <a:p>
            <a:r>
              <a:rPr lang="nl-NL" sz="2500" dirty="0" smtClean="0"/>
              <a:t>Betalingen</a:t>
            </a:r>
            <a:r>
              <a:rPr lang="nl-NL" sz="2500" dirty="0" smtClean="0"/>
              <a:t>. (er is huiswerk opgaves 83 t/m 86, hoeft niet voor volgende le</a:t>
            </a:r>
            <a:r>
              <a:rPr lang="nl-NL" sz="2500" dirty="0" smtClean="0"/>
              <a:t>s af, maar gaan we niet in de klas bespreken).</a:t>
            </a:r>
            <a:endParaRPr lang="nl-NL" sz="2500" dirty="0" smtClean="0"/>
          </a:p>
          <a:p>
            <a:r>
              <a:rPr lang="nl-NL" sz="2500" dirty="0" smtClean="0"/>
              <a:t>Les 2: 87 t/m 91.</a:t>
            </a:r>
          </a:p>
          <a:p>
            <a:r>
              <a:rPr lang="nl-NL" sz="2500" dirty="0" smtClean="0"/>
              <a:t>De kosten en diensten van 3</a:t>
            </a:r>
            <a:r>
              <a:rPr lang="nl-NL" sz="2500" baseline="30000" dirty="0" smtClean="0"/>
              <a:t>de</a:t>
            </a:r>
            <a:r>
              <a:rPr lang="nl-NL" sz="2500" dirty="0" smtClean="0"/>
              <a:t>.</a:t>
            </a:r>
            <a:endParaRPr lang="nl-NL" sz="2500" dirty="0" smtClean="0"/>
          </a:p>
        </p:txBody>
      </p:sp>
    </p:spTree>
    <p:extLst>
      <p:ext uri="{BB962C8B-B14F-4D97-AF65-F5344CB8AC3E}">
        <p14:creationId xmlns:p14="http://schemas.microsoft.com/office/powerpoint/2010/main" val="3842617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a:t>
            </a:r>
            <a:r>
              <a:rPr lang="nl-NL" dirty="0" smtClean="0"/>
              <a:t>82</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10 minuten de tijd.</a:t>
            </a:r>
          </a:p>
          <a:p>
            <a:r>
              <a:rPr lang="nl-NL" sz="2500" dirty="0" smtClean="0"/>
              <a:t>Eerder klaar?</a:t>
            </a:r>
          </a:p>
          <a:p>
            <a:r>
              <a:rPr lang="nl-NL" sz="2500" dirty="0" smtClean="0"/>
              <a:t>Als dit af is ben je klaar, anders heb je huiswerk.</a:t>
            </a:r>
            <a:endParaRPr lang="nl-NL" sz="2500" dirty="0" smtClean="0"/>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9471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78142"/>
          <a:stretch/>
        </p:blipFill>
        <p:spPr>
          <a:xfrm>
            <a:off x="0" y="0"/>
            <a:ext cx="8229600" cy="1503947"/>
          </a:xfrm>
          <a:prstGeom prst="rect">
            <a:avLst/>
          </a:prstGeom>
        </p:spPr>
      </p:pic>
      <p:pic>
        <p:nvPicPr>
          <p:cNvPr id="5" name="Afbeelding 4"/>
          <p:cNvPicPr>
            <a:picLocks noChangeAspect="1"/>
          </p:cNvPicPr>
          <p:nvPr/>
        </p:nvPicPr>
        <p:blipFill rotWithShape="1">
          <a:blip r:embed="rId2"/>
          <a:srcRect b="74645"/>
          <a:stretch/>
        </p:blipFill>
        <p:spPr>
          <a:xfrm>
            <a:off x="0" y="0"/>
            <a:ext cx="8229600" cy="1744579"/>
          </a:xfrm>
          <a:prstGeom prst="rect">
            <a:avLst/>
          </a:prstGeom>
        </p:spPr>
      </p:pic>
      <p:pic>
        <p:nvPicPr>
          <p:cNvPr id="6" name="Afbeelding 5"/>
          <p:cNvPicPr>
            <a:picLocks noChangeAspect="1"/>
          </p:cNvPicPr>
          <p:nvPr/>
        </p:nvPicPr>
        <p:blipFill rotWithShape="1">
          <a:blip r:embed="rId2"/>
          <a:srcRect b="71323"/>
          <a:stretch/>
        </p:blipFill>
        <p:spPr>
          <a:xfrm>
            <a:off x="0" y="0"/>
            <a:ext cx="8229600" cy="1973179"/>
          </a:xfrm>
          <a:prstGeom prst="rect">
            <a:avLst/>
          </a:prstGeom>
        </p:spPr>
      </p:pic>
      <p:pic>
        <p:nvPicPr>
          <p:cNvPr id="7" name="Afbeelding 6"/>
          <p:cNvPicPr>
            <a:picLocks noChangeAspect="1"/>
          </p:cNvPicPr>
          <p:nvPr/>
        </p:nvPicPr>
        <p:blipFill rotWithShape="1">
          <a:blip r:embed="rId2"/>
          <a:srcRect b="67826"/>
          <a:stretch/>
        </p:blipFill>
        <p:spPr>
          <a:xfrm>
            <a:off x="0" y="0"/>
            <a:ext cx="8229600" cy="2213811"/>
          </a:xfrm>
          <a:prstGeom prst="rect">
            <a:avLst/>
          </a:prstGeom>
        </p:spPr>
      </p:pic>
      <p:pic>
        <p:nvPicPr>
          <p:cNvPr id="8" name="Afbeelding 7"/>
          <p:cNvPicPr>
            <a:picLocks noChangeAspect="1"/>
          </p:cNvPicPr>
          <p:nvPr/>
        </p:nvPicPr>
        <p:blipFill rotWithShape="1">
          <a:blip r:embed="rId2"/>
          <a:srcRect b="64154"/>
          <a:stretch/>
        </p:blipFill>
        <p:spPr>
          <a:xfrm>
            <a:off x="0" y="0"/>
            <a:ext cx="8229600" cy="2466474"/>
          </a:xfrm>
          <a:prstGeom prst="rect">
            <a:avLst/>
          </a:prstGeom>
        </p:spPr>
      </p:pic>
      <p:pic>
        <p:nvPicPr>
          <p:cNvPr id="9" name="Afbeelding 8"/>
          <p:cNvPicPr>
            <a:picLocks noChangeAspect="1"/>
          </p:cNvPicPr>
          <p:nvPr/>
        </p:nvPicPr>
        <p:blipFill rotWithShape="1">
          <a:blip r:embed="rId2"/>
          <a:srcRect b="60831"/>
          <a:stretch/>
        </p:blipFill>
        <p:spPr>
          <a:xfrm>
            <a:off x="0" y="0"/>
            <a:ext cx="8229600" cy="2695074"/>
          </a:xfrm>
          <a:prstGeom prst="rect">
            <a:avLst/>
          </a:prstGeom>
        </p:spPr>
      </p:pic>
      <p:pic>
        <p:nvPicPr>
          <p:cNvPr id="10" name="Afbeelding 9"/>
          <p:cNvPicPr>
            <a:picLocks noChangeAspect="1"/>
          </p:cNvPicPr>
          <p:nvPr/>
        </p:nvPicPr>
        <p:blipFill rotWithShape="1">
          <a:blip r:embed="rId2"/>
          <a:srcRect b="56635"/>
          <a:stretch/>
        </p:blipFill>
        <p:spPr>
          <a:xfrm>
            <a:off x="0" y="0"/>
            <a:ext cx="8229600" cy="2983832"/>
          </a:xfrm>
          <a:prstGeom prst="rect">
            <a:avLst/>
          </a:prstGeom>
        </p:spPr>
      </p:pic>
      <p:pic>
        <p:nvPicPr>
          <p:cNvPr id="11" name="Afbeelding 10"/>
          <p:cNvPicPr>
            <a:picLocks noChangeAspect="1"/>
          </p:cNvPicPr>
          <p:nvPr/>
        </p:nvPicPr>
        <p:blipFill rotWithShape="1">
          <a:blip r:embed="rId2"/>
          <a:srcRect b="53312"/>
          <a:stretch/>
        </p:blipFill>
        <p:spPr>
          <a:xfrm>
            <a:off x="0" y="0"/>
            <a:ext cx="8229600" cy="3212432"/>
          </a:xfrm>
          <a:prstGeom prst="rect">
            <a:avLst/>
          </a:prstGeom>
        </p:spPr>
      </p:pic>
      <p:pic>
        <p:nvPicPr>
          <p:cNvPr id="12" name="Afbeelding 11"/>
          <p:cNvPicPr>
            <a:picLocks noChangeAspect="1"/>
          </p:cNvPicPr>
          <p:nvPr/>
        </p:nvPicPr>
        <p:blipFill rotWithShape="1">
          <a:blip r:embed="rId2"/>
          <a:srcRect b="38100"/>
          <a:stretch/>
        </p:blipFill>
        <p:spPr>
          <a:xfrm>
            <a:off x="0" y="0"/>
            <a:ext cx="8229600" cy="4259179"/>
          </a:xfrm>
          <a:prstGeom prst="rect">
            <a:avLst/>
          </a:prstGeom>
        </p:spPr>
      </p:pic>
      <p:pic>
        <p:nvPicPr>
          <p:cNvPr id="13" name="Afbeelding 12"/>
          <p:cNvPicPr>
            <a:picLocks noChangeAspect="1"/>
          </p:cNvPicPr>
          <p:nvPr/>
        </p:nvPicPr>
        <p:blipFill rotWithShape="1">
          <a:blip r:embed="rId2"/>
          <a:srcRect b="22537"/>
          <a:stretch/>
        </p:blipFill>
        <p:spPr>
          <a:xfrm>
            <a:off x="0" y="0"/>
            <a:ext cx="8229600" cy="5329989"/>
          </a:xfrm>
          <a:prstGeom prst="rect">
            <a:avLst/>
          </a:prstGeom>
        </p:spPr>
      </p:pic>
      <p:pic>
        <p:nvPicPr>
          <p:cNvPr id="14" name="Afbeelding 13"/>
          <p:cNvPicPr>
            <a:picLocks noChangeAspect="1"/>
          </p:cNvPicPr>
          <p:nvPr/>
        </p:nvPicPr>
        <p:blipFill rotWithShape="1">
          <a:blip r:embed="rId2"/>
          <a:srcRect b="19390"/>
          <a:stretch/>
        </p:blipFill>
        <p:spPr>
          <a:xfrm>
            <a:off x="0" y="0"/>
            <a:ext cx="8229600" cy="5546558"/>
          </a:xfrm>
          <a:prstGeom prst="rect">
            <a:avLst/>
          </a:prstGeom>
        </p:spPr>
      </p:pic>
      <p:pic>
        <p:nvPicPr>
          <p:cNvPr id="15" name="Afbeelding 14"/>
          <p:cNvPicPr>
            <a:picLocks noChangeAspect="1"/>
          </p:cNvPicPr>
          <p:nvPr/>
        </p:nvPicPr>
        <p:blipFill rotWithShape="1">
          <a:blip r:embed="rId2"/>
          <a:srcRect b="15893"/>
          <a:stretch/>
        </p:blipFill>
        <p:spPr>
          <a:xfrm>
            <a:off x="0" y="0"/>
            <a:ext cx="8229600" cy="5787189"/>
          </a:xfrm>
          <a:prstGeom prst="rect">
            <a:avLst/>
          </a:prstGeom>
        </p:spPr>
      </p:pic>
      <p:pic>
        <p:nvPicPr>
          <p:cNvPr id="16" name="Afbeelding 15"/>
          <p:cNvPicPr>
            <a:picLocks noChangeAspect="1"/>
          </p:cNvPicPr>
          <p:nvPr/>
        </p:nvPicPr>
        <p:blipFill rotWithShape="1">
          <a:blip r:embed="rId2"/>
          <a:srcRect b="12570"/>
          <a:stretch/>
        </p:blipFill>
        <p:spPr>
          <a:xfrm>
            <a:off x="0" y="0"/>
            <a:ext cx="8229600" cy="6015789"/>
          </a:xfrm>
          <a:prstGeom prst="rect">
            <a:avLst/>
          </a:prstGeom>
        </p:spPr>
      </p:pic>
      <p:pic>
        <p:nvPicPr>
          <p:cNvPr id="17" name="Afbeelding 16"/>
          <p:cNvPicPr>
            <a:picLocks noChangeAspect="1"/>
          </p:cNvPicPr>
          <p:nvPr/>
        </p:nvPicPr>
        <p:blipFill rotWithShape="1">
          <a:blip r:embed="rId2"/>
          <a:srcRect b="8373"/>
          <a:stretch/>
        </p:blipFill>
        <p:spPr>
          <a:xfrm>
            <a:off x="0" y="0"/>
            <a:ext cx="8229600" cy="6304547"/>
          </a:xfrm>
          <a:prstGeom prst="rect">
            <a:avLst/>
          </a:prstGeom>
        </p:spPr>
      </p:pic>
      <p:pic>
        <p:nvPicPr>
          <p:cNvPr id="18" name="Afbeelding 17"/>
          <p:cNvPicPr>
            <a:picLocks noChangeAspect="1"/>
          </p:cNvPicPr>
          <p:nvPr/>
        </p:nvPicPr>
        <p:blipFill>
          <a:blip r:embed="rId2"/>
          <a:stretch>
            <a:fillRect/>
          </a:stretch>
        </p:blipFill>
        <p:spPr>
          <a:xfrm>
            <a:off x="0" y="0"/>
            <a:ext cx="8229600" cy="6880688"/>
          </a:xfrm>
          <a:prstGeom prst="rect">
            <a:avLst/>
          </a:prstGeom>
        </p:spPr>
      </p:pic>
    </p:spTree>
    <p:extLst>
      <p:ext uri="{BB962C8B-B14F-4D97-AF65-F5344CB8AC3E}">
        <p14:creationId xmlns:p14="http://schemas.microsoft.com/office/powerpoint/2010/main" val="138993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de kosten van diensten van  3</a:t>
            </a:r>
            <a:r>
              <a:rPr lang="nl-NL" baseline="30000" dirty="0" smtClean="0"/>
              <a:t>de</a:t>
            </a:r>
            <a:r>
              <a:rPr lang="nl-NL" dirty="0" smtClean="0"/>
              <a:t>.</a:t>
            </a:r>
            <a:endParaRPr lang="nl-NL" dirty="0"/>
          </a:p>
        </p:txBody>
      </p:sp>
      <p:sp>
        <p:nvSpPr>
          <p:cNvPr id="3" name="Tijdelijke aanduiding voor inhoud 2"/>
          <p:cNvSpPr>
            <a:spLocks noGrp="1"/>
          </p:cNvSpPr>
          <p:nvPr>
            <p:ph idx="1"/>
          </p:nvPr>
        </p:nvSpPr>
        <p:spPr/>
        <p:txBody>
          <a:bodyPr>
            <a:normAutofit/>
          </a:bodyPr>
          <a:lstStyle/>
          <a:p>
            <a:r>
              <a:rPr lang="nl-NL" sz="2500" dirty="0" smtClean="0"/>
              <a:t>Je kan niet alles zelf doen als je een onderneming start, wat wordt hiermee bedoeld?</a:t>
            </a:r>
          </a:p>
          <a:p>
            <a:r>
              <a:rPr lang="nl-NL" sz="2500" dirty="0" smtClean="0"/>
              <a:t>Je moet een gedeelte uit besteden:</a:t>
            </a:r>
          </a:p>
          <a:p>
            <a:r>
              <a:rPr lang="nl-NL" sz="2500" dirty="0" smtClean="0"/>
              <a:t>Je koopt spullen in (inkoopkosten).</a:t>
            </a:r>
          </a:p>
          <a:p>
            <a:r>
              <a:rPr lang="nl-NL" sz="2500" dirty="0" smtClean="0"/>
              <a:t>Je huurt spullen (huurkosten).</a:t>
            </a:r>
          </a:p>
          <a:p>
            <a:r>
              <a:rPr lang="nl-NL" sz="2500" dirty="0" smtClean="0"/>
              <a:t>We gaan vandaag kijken naar de kosten van diensten van  3</a:t>
            </a:r>
            <a:r>
              <a:rPr lang="nl-NL" sz="2500" baseline="30000" dirty="0" smtClean="0"/>
              <a:t>de</a:t>
            </a:r>
            <a:r>
              <a:rPr lang="nl-NL" sz="2500" dirty="0" smtClean="0"/>
              <a:t>. </a:t>
            </a:r>
            <a:endParaRPr lang="nl-NL" sz="2500" dirty="0"/>
          </a:p>
        </p:txBody>
      </p:sp>
    </p:spTree>
    <p:extLst>
      <p:ext uri="{BB962C8B-B14F-4D97-AF65-F5344CB8AC3E}">
        <p14:creationId xmlns:p14="http://schemas.microsoft.com/office/powerpoint/2010/main" val="2339610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a:t>
            </a:r>
            <a:r>
              <a:rPr lang="nl-NL" dirty="0" smtClean="0"/>
              <a:t>87 en 88</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15 </a:t>
            </a:r>
            <a:r>
              <a:rPr lang="nl-NL" sz="2500" dirty="0" smtClean="0"/>
              <a:t>minuten de tijd.</a:t>
            </a:r>
          </a:p>
          <a:p>
            <a:r>
              <a:rPr lang="nl-NL" sz="2500" dirty="0" smtClean="0"/>
              <a:t>Eerder klaar?</a:t>
            </a:r>
          </a:p>
          <a:p>
            <a:r>
              <a:rPr lang="nl-NL" sz="2500" dirty="0" smtClean="0"/>
              <a:t>Maak 89</a:t>
            </a:r>
            <a:endParaRPr lang="nl-NL" sz="2500" dirty="0" smtClean="0"/>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666704" y="19691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666704" y="200794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666703" y="19691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666701" y="19691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666701" y="200794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7537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489"/>
          <a:stretch/>
        </p:blipFill>
        <p:spPr>
          <a:xfrm>
            <a:off x="-1" y="1"/>
            <a:ext cx="9901989" cy="926432"/>
          </a:xfrm>
          <a:prstGeom prst="rect">
            <a:avLst/>
          </a:prstGeom>
        </p:spPr>
      </p:pic>
      <p:pic>
        <p:nvPicPr>
          <p:cNvPr id="5" name="Afbeelding 4"/>
          <p:cNvPicPr>
            <a:picLocks noChangeAspect="1"/>
          </p:cNvPicPr>
          <p:nvPr/>
        </p:nvPicPr>
        <p:blipFill rotWithShape="1">
          <a:blip r:embed="rId2"/>
          <a:srcRect b="74382"/>
          <a:stretch/>
        </p:blipFill>
        <p:spPr>
          <a:xfrm>
            <a:off x="-1" y="0"/>
            <a:ext cx="9901989" cy="1756611"/>
          </a:xfrm>
          <a:prstGeom prst="rect">
            <a:avLst/>
          </a:prstGeom>
        </p:spPr>
      </p:pic>
      <p:pic>
        <p:nvPicPr>
          <p:cNvPr id="6" name="Afbeelding 5"/>
          <p:cNvPicPr>
            <a:picLocks noChangeAspect="1"/>
          </p:cNvPicPr>
          <p:nvPr/>
        </p:nvPicPr>
        <p:blipFill rotWithShape="1">
          <a:blip r:embed="rId2"/>
          <a:srcRect b="67714"/>
          <a:stretch/>
        </p:blipFill>
        <p:spPr>
          <a:xfrm>
            <a:off x="-1" y="0"/>
            <a:ext cx="9901989" cy="2213811"/>
          </a:xfrm>
          <a:prstGeom prst="rect">
            <a:avLst/>
          </a:prstGeom>
        </p:spPr>
      </p:pic>
      <p:pic>
        <p:nvPicPr>
          <p:cNvPr id="7" name="Afbeelding 6"/>
          <p:cNvPicPr>
            <a:picLocks noChangeAspect="1"/>
          </p:cNvPicPr>
          <p:nvPr/>
        </p:nvPicPr>
        <p:blipFill rotWithShape="1">
          <a:blip r:embed="rId2"/>
          <a:srcRect b="63327"/>
          <a:stretch/>
        </p:blipFill>
        <p:spPr>
          <a:xfrm>
            <a:off x="-1" y="1"/>
            <a:ext cx="9901989" cy="2514600"/>
          </a:xfrm>
          <a:prstGeom prst="rect">
            <a:avLst/>
          </a:prstGeom>
        </p:spPr>
      </p:pic>
      <p:pic>
        <p:nvPicPr>
          <p:cNvPr id="8" name="Afbeelding 7"/>
          <p:cNvPicPr>
            <a:picLocks noChangeAspect="1"/>
          </p:cNvPicPr>
          <p:nvPr/>
        </p:nvPicPr>
        <p:blipFill rotWithShape="1">
          <a:blip r:embed="rId2"/>
          <a:srcRect b="56483"/>
          <a:stretch/>
        </p:blipFill>
        <p:spPr>
          <a:xfrm>
            <a:off x="-1" y="1"/>
            <a:ext cx="9901989" cy="2983832"/>
          </a:xfrm>
          <a:prstGeom prst="rect">
            <a:avLst/>
          </a:prstGeom>
        </p:spPr>
      </p:pic>
      <p:pic>
        <p:nvPicPr>
          <p:cNvPr id="9" name="Afbeelding 8"/>
          <p:cNvPicPr>
            <a:picLocks noChangeAspect="1"/>
          </p:cNvPicPr>
          <p:nvPr/>
        </p:nvPicPr>
        <p:blipFill rotWithShape="1">
          <a:blip r:embed="rId2"/>
          <a:srcRect b="49816"/>
          <a:stretch/>
        </p:blipFill>
        <p:spPr>
          <a:xfrm>
            <a:off x="-1" y="1"/>
            <a:ext cx="9901989" cy="3441032"/>
          </a:xfrm>
          <a:prstGeom prst="rect">
            <a:avLst/>
          </a:prstGeom>
        </p:spPr>
      </p:pic>
      <p:pic>
        <p:nvPicPr>
          <p:cNvPr id="10" name="Afbeelding 9"/>
          <p:cNvPicPr>
            <a:picLocks noChangeAspect="1"/>
          </p:cNvPicPr>
          <p:nvPr/>
        </p:nvPicPr>
        <p:blipFill rotWithShape="1">
          <a:blip r:embed="rId2"/>
          <a:srcRect b="33673"/>
          <a:stretch/>
        </p:blipFill>
        <p:spPr>
          <a:xfrm>
            <a:off x="-1" y="0"/>
            <a:ext cx="9901989" cy="4547937"/>
          </a:xfrm>
          <a:prstGeom prst="rect">
            <a:avLst/>
          </a:prstGeom>
        </p:spPr>
      </p:pic>
      <p:pic>
        <p:nvPicPr>
          <p:cNvPr id="11" name="Afbeelding 10"/>
          <p:cNvPicPr>
            <a:picLocks noChangeAspect="1"/>
          </p:cNvPicPr>
          <p:nvPr/>
        </p:nvPicPr>
        <p:blipFill rotWithShape="1">
          <a:blip r:embed="rId2"/>
          <a:srcRect b="26830"/>
          <a:stretch/>
        </p:blipFill>
        <p:spPr>
          <a:xfrm>
            <a:off x="-1" y="1"/>
            <a:ext cx="9901989" cy="5017168"/>
          </a:xfrm>
          <a:prstGeom prst="rect">
            <a:avLst/>
          </a:prstGeom>
        </p:spPr>
      </p:pic>
      <p:pic>
        <p:nvPicPr>
          <p:cNvPr id="12" name="Afbeelding 11"/>
          <p:cNvPicPr>
            <a:picLocks noChangeAspect="1"/>
          </p:cNvPicPr>
          <p:nvPr/>
        </p:nvPicPr>
        <p:blipFill rotWithShape="1">
          <a:blip r:embed="rId2"/>
          <a:srcRect b="21741"/>
          <a:stretch/>
        </p:blipFill>
        <p:spPr>
          <a:xfrm>
            <a:off x="-1" y="1"/>
            <a:ext cx="9901989" cy="5366084"/>
          </a:xfrm>
          <a:prstGeom prst="rect">
            <a:avLst/>
          </a:prstGeom>
        </p:spPr>
      </p:pic>
      <p:pic>
        <p:nvPicPr>
          <p:cNvPr id="13" name="Afbeelding 12"/>
          <p:cNvPicPr>
            <a:picLocks noChangeAspect="1"/>
          </p:cNvPicPr>
          <p:nvPr/>
        </p:nvPicPr>
        <p:blipFill rotWithShape="1">
          <a:blip r:embed="rId2"/>
          <a:srcRect b="15951"/>
          <a:stretch/>
        </p:blipFill>
        <p:spPr>
          <a:xfrm>
            <a:off x="-1" y="1"/>
            <a:ext cx="9901989" cy="5763126"/>
          </a:xfrm>
          <a:prstGeom prst="rect">
            <a:avLst/>
          </a:prstGeom>
        </p:spPr>
      </p:pic>
      <p:pic>
        <p:nvPicPr>
          <p:cNvPr id="14" name="Afbeelding 13"/>
          <p:cNvPicPr>
            <a:picLocks noChangeAspect="1"/>
          </p:cNvPicPr>
          <p:nvPr/>
        </p:nvPicPr>
        <p:blipFill rotWithShape="1">
          <a:blip r:embed="rId2"/>
          <a:srcRect b="8932"/>
          <a:stretch/>
        </p:blipFill>
        <p:spPr>
          <a:xfrm>
            <a:off x="-1" y="0"/>
            <a:ext cx="9901989" cy="6244389"/>
          </a:xfrm>
          <a:prstGeom prst="rect">
            <a:avLst/>
          </a:prstGeom>
        </p:spPr>
      </p:pic>
      <p:pic>
        <p:nvPicPr>
          <p:cNvPr id="15" name="Afbeelding 14"/>
          <p:cNvPicPr>
            <a:picLocks noChangeAspect="1"/>
          </p:cNvPicPr>
          <p:nvPr/>
        </p:nvPicPr>
        <p:blipFill>
          <a:blip r:embed="rId2"/>
          <a:stretch>
            <a:fillRect/>
          </a:stretch>
        </p:blipFill>
        <p:spPr>
          <a:xfrm>
            <a:off x="-1" y="0"/>
            <a:ext cx="9901989" cy="6856817"/>
          </a:xfrm>
          <a:prstGeom prst="rect">
            <a:avLst/>
          </a:prstGeom>
        </p:spPr>
      </p:pic>
    </p:spTree>
    <p:extLst>
      <p:ext uri="{BB962C8B-B14F-4D97-AF65-F5344CB8AC3E}">
        <p14:creationId xmlns:p14="http://schemas.microsoft.com/office/powerpoint/2010/main" val="2986456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a:t>
            </a:r>
            <a:r>
              <a:rPr lang="nl-NL" dirty="0" smtClean="0"/>
              <a:t>89 en 90</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15 </a:t>
            </a:r>
            <a:r>
              <a:rPr lang="nl-NL" sz="2500" dirty="0" smtClean="0"/>
              <a:t>minuten de tijd.</a:t>
            </a:r>
          </a:p>
          <a:p>
            <a:r>
              <a:rPr lang="nl-NL" sz="2500" dirty="0" smtClean="0"/>
              <a:t>Eerder klaar?</a:t>
            </a:r>
          </a:p>
          <a:p>
            <a:r>
              <a:rPr lang="nl-NL" sz="2500" dirty="0" smtClean="0"/>
              <a:t>Maak 91 (dit is huiswerk)</a:t>
            </a:r>
            <a:endParaRPr lang="nl-NL" sz="2500" dirty="0" smtClean="0"/>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666704" y="19691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666704" y="200794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666703" y="19691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666701" y="19691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666701" y="200794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4522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3072"/>
          <a:stretch/>
        </p:blipFill>
        <p:spPr>
          <a:xfrm>
            <a:off x="-1" y="0"/>
            <a:ext cx="4716379" cy="649705"/>
          </a:xfrm>
          <a:prstGeom prst="rect">
            <a:avLst/>
          </a:prstGeom>
        </p:spPr>
      </p:pic>
      <p:pic>
        <p:nvPicPr>
          <p:cNvPr id="5" name="Afbeelding 4"/>
          <p:cNvPicPr>
            <a:picLocks noChangeAspect="1"/>
          </p:cNvPicPr>
          <p:nvPr/>
        </p:nvPicPr>
        <p:blipFill rotWithShape="1">
          <a:blip r:embed="rId2"/>
          <a:srcRect b="27871"/>
          <a:stretch/>
        </p:blipFill>
        <p:spPr>
          <a:xfrm>
            <a:off x="-1" y="0"/>
            <a:ext cx="4716379" cy="998621"/>
          </a:xfrm>
          <a:prstGeom prst="rect">
            <a:avLst/>
          </a:prstGeom>
        </p:spPr>
      </p:pic>
      <p:pic>
        <p:nvPicPr>
          <p:cNvPr id="6" name="Afbeelding 5"/>
          <p:cNvPicPr>
            <a:picLocks noChangeAspect="1"/>
          </p:cNvPicPr>
          <p:nvPr/>
        </p:nvPicPr>
        <p:blipFill>
          <a:blip r:embed="rId2"/>
          <a:stretch>
            <a:fillRect/>
          </a:stretch>
        </p:blipFill>
        <p:spPr>
          <a:xfrm>
            <a:off x="-1" y="0"/>
            <a:ext cx="4716379" cy="1384485"/>
          </a:xfrm>
          <a:prstGeom prst="rect">
            <a:avLst/>
          </a:prstGeom>
        </p:spPr>
      </p:pic>
      <p:pic>
        <p:nvPicPr>
          <p:cNvPr id="7" name="Afbeelding 6"/>
          <p:cNvPicPr>
            <a:picLocks noChangeAspect="1"/>
          </p:cNvPicPr>
          <p:nvPr/>
        </p:nvPicPr>
        <p:blipFill rotWithShape="1">
          <a:blip r:embed="rId3"/>
          <a:srcRect b="87476"/>
          <a:stretch/>
        </p:blipFill>
        <p:spPr>
          <a:xfrm>
            <a:off x="0" y="1228810"/>
            <a:ext cx="9131968" cy="708274"/>
          </a:xfrm>
          <a:prstGeom prst="rect">
            <a:avLst/>
          </a:prstGeom>
        </p:spPr>
      </p:pic>
      <p:pic>
        <p:nvPicPr>
          <p:cNvPr id="8" name="Afbeelding 7"/>
          <p:cNvPicPr>
            <a:picLocks noChangeAspect="1"/>
          </p:cNvPicPr>
          <p:nvPr/>
        </p:nvPicPr>
        <p:blipFill rotWithShape="1">
          <a:blip r:embed="rId3"/>
          <a:srcRect b="81732"/>
          <a:stretch/>
        </p:blipFill>
        <p:spPr>
          <a:xfrm>
            <a:off x="0" y="1228810"/>
            <a:ext cx="9131968" cy="1033127"/>
          </a:xfrm>
          <a:prstGeom prst="rect">
            <a:avLst/>
          </a:prstGeom>
        </p:spPr>
      </p:pic>
      <p:pic>
        <p:nvPicPr>
          <p:cNvPr id="9" name="Afbeelding 8"/>
          <p:cNvPicPr>
            <a:picLocks noChangeAspect="1"/>
          </p:cNvPicPr>
          <p:nvPr/>
        </p:nvPicPr>
        <p:blipFill rotWithShape="1">
          <a:blip r:embed="rId3"/>
          <a:srcRect b="76413"/>
          <a:stretch/>
        </p:blipFill>
        <p:spPr>
          <a:xfrm>
            <a:off x="0" y="1228810"/>
            <a:ext cx="9131968" cy="1333916"/>
          </a:xfrm>
          <a:prstGeom prst="rect">
            <a:avLst/>
          </a:prstGeom>
        </p:spPr>
      </p:pic>
      <p:pic>
        <p:nvPicPr>
          <p:cNvPr id="10" name="Afbeelding 9"/>
          <p:cNvPicPr>
            <a:picLocks noChangeAspect="1"/>
          </p:cNvPicPr>
          <p:nvPr/>
        </p:nvPicPr>
        <p:blipFill rotWithShape="1">
          <a:blip r:embed="rId3"/>
          <a:srcRect b="48756"/>
          <a:stretch/>
        </p:blipFill>
        <p:spPr>
          <a:xfrm>
            <a:off x="0" y="1228810"/>
            <a:ext cx="9131968" cy="2898022"/>
          </a:xfrm>
          <a:prstGeom prst="rect">
            <a:avLst/>
          </a:prstGeom>
        </p:spPr>
      </p:pic>
      <p:pic>
        <p:nvPicPr>
          <p:cNvPr id="11" name="Afbeelding 10"/>
          <p:cNvPicPr>
            <a:picLocks noChangeAspect="1"/>
          </p:cNvPicPr>
          <p:nvPr/>
        </p:nvPicPr>
        <p:blipFill rotWithShape="1">
          <a:blip r:embed="rId3"/>
          <a:srcRect b="44288"/>
          <a:stretch/>
        </p:blipFill>
        <p:spPr>
          <a:xfrm>
            <a:off x="0" y="1228810"/>
            <a:ext cx="9131968" cy="3150685"/>
          </a:xfrm>
          <a:prstGeom prst="rect">
            <a:avLst/>
          </a:prstGeom>
        </p:spPr>
      </p:pic>
      <p:pic>
        <p:nvPicPr>
          <p:cNvPr id="12" name="Afbeelding 11"/>
          <p:cNvPicPr>
            <a:picLocks noChangeAspect="1"/>
          </p:cNvPicPr>
          <p:nvPr/>
        </p:nvPicPr>
        <p:blipFill rotWithShape="1">
          <a:blip r:embed="rId3"/>
          <a:srcRect b="38331"/>
          <a:stretch/>
        </p:blipFill>
        <p:spPr>
          <a:xfrm>
            <a:off x="0" y="1228810"/>
            <a:ext cx="9131968" cy="3487569"/>
          </a:xfrm>
          <a:prstGeom prst="rect">
            <a:avLst/>
          </a:prstGeom>
        </p:spPr>
      </p:pic>
      <p:pic>
        <p:nvPicPr>
          <p:cNvPr id="13" name="Afbeelding 12"/>
          <p:cNvPicPr>
            <a:picLocks noChangeAspect="1"/>
          </p:cNvPicPr>
          <p:nvPr/>
        </p:nvPicPr>
        <p:blipFill rotWithShape="1">
          <a:blip r:embed="rId3"/>
          <a:srcRect b="32587"/>
          <a:stretch/>
        </p:blipFill>
        <p:spPr>
          <a:xfrm>
            <a:off x="0" y="1228810"/>
            <a:ext cx="9131968" cy="3812422"/>
          </a:xfrm>
          <a:prstGeom prst="rect">
            <a:avLst/>
          </a:prstGeom>
        </p:spPr>
      </p:pic>
      <p:pic>
        <p:nvPicPr>
          <p:cNvPr id="14" name="Afbeelding 13"/>
          <p:cNvPicPr>
            <a:picLocks noChangeAspect="1"/>
          </p:cNvPicPr>
          <p:nvPr/>
        </p:nvPicPr>
        <p:blipFill rotWithShape="1">
          <a:blip r:embed="rId3"/>
          <a:srcRect b="21099"/>
          <a:stretch/>
        </p:blipFill>
        <p:spPr>
          <a:xfrm>
            <a:off x="0" y="1228810"/>
            <a:ext cx="9131968" cy="4462127"/>
          </a:xfrm>
          <a:prstGeom prst="rect">
            <a:avLst/>
          </a:prstGeom>
        </p:spPr>
      </p:pic>
      <p:pic>
        <p:nvPicPr>
          <p:cNvPr id="15" name="Afbeelding 14"/>
          <p:cNvPicPr>
            <a:picLocks noChangeAspect="1"/>
          </p:cNvPicPr>
          <p:nvPr/>
        </p:nvPicPr>
        <p:blipFill>
          <a:blip r:embed="rId3"/>
          <a:stretch>
            <a:fillRect/>
          </a:stretch>
        </p:blipFill>
        <p:spPr>
          <a:xfrm>
            <a:off x="0" y="1228810"/>
            <a:ext cx="9131968" cy="5655330"/>
          </a:xfrm>
          <a:prstGeom prst="rect">
            <a:avLst/>
          </a:prstGeom>
        </p:spPr>
      </p:pic>
    </p:spTree>
    <p:extLst>
      <p:ext uri="{BB962C8B-B14F-4D97-AF65-F5344CB8AC3E}">
        <p14:creationId xmlns:p14="http://schemas.microsoft.com/office/powerpoint/2010/main" val="103901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zijn kosten?</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455321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zijn uitgaven die geen kosten zijn? (TIP: dan komen ze op de balans)</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167823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zijn opbrengsten?</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2901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Wat zijn ontvangsten die geen opbrengsten zijn? (TIP dan komen ze op de balans).</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307568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verandering van het eigen vermogen.</a:t>
            </a:r>
            <a:endParaRPr lang="nl-NL" dirty="0"/>
          </a:p>
        </p:txBody>
      </p:sp>
      <p:sp>
        <p:nvSpPr>
          <p:cNvPr id="3" name="Tijdelijke aanduiding voor inhoud 2"/>
          <p:cNvSpPr>
            <a:spLocks noGrp="1"/>
          </p:cNvSpPr>
          <p:nvPr>
            <p:ph idx="1"/>
          </p:nvPr>
        </p:nvSpPr>
        <p:spPr>
          <a:xfrm>
            <a:off x="589547" y="1371601"/>
            <a:ext cx="8684455" cy="4669762"/>
          </a:xfrm>
        </p:spPr>
        <p:txBody>
          <a:bodyPr>
            <a:normAutofit fontScale="92500"/>
          </a:bodyPr>
          <a:lstStyle/>
          <a:p>
            <a:r>
              <a:rPr lang="nl-NL" sz="2500" dirty="0" smtClean="0"/>
              <a:t>kijk bladzijde 63</a:t>
            </a:r>
          </a:p>
          <a:p>
            <a:r>
              <a:rPr lang="nl-NL" sz="2500" dirty="0" smtClean="0"/>
              <a:t>Bedrijf heeft 10.000 eigen vermogen</a:t>
            </a:r>
          </a:p>
          <a:p>
            <a:r>
              <a:rPr lang="nl-NL" sz="2500" dirty="0" smtClean="0"/>
              <a:t>Vervolgens heeft hij een nettowinst in 2013 van 20.000 euro</a:t>
            </a:r>
          </a:p>
          <a:p>
            <a:r>
              <a:rPr lang="nl-NL" sz="2500" dirty="0" smtClean="0"/>
              <a:t>Aan het einde heeft hij een eigen vermogen van 10.000 + 20.000 = 30.000 euro</a:t>
            </a:r>
          </a:p>
          <a:p>
            <a:r>
              <a:rPr lang="nl-NL" sz="2500" dirty="0" smtClean="0"/>
              <a:t>Cq: netto winst verhoogt het eigen vermogen.</a:t>
            </a:r>
          </a:p>
          <a:p>
            <a:r>
              <a:rPr lang="nl-NL" sz="2500" dirty="0" smtClean="0"/>
              <a:t>Netto verlies verlaagt het eigen vermogen.</a:t>
            </a:r>
          </a:p>
          <a:p>
            <a:r>
              <a:rPr lang="nl-NL" sz="2500" b="1" dirty="0" smtClean="0"/>
              <a:t>Alleen winst en verlies veranderen het eigen vermogen!!!</a:t>
            </a:r>
          </a:p>
          <a:p>
            <a:r>
              <a:rPr lang="nl-NL" sz="2500" dirty="0" smtClean="0"/>
              <a:t>wat is winst? (meer opbrengst dan kosten)</a:t>
            </a:r>
          </a:p>
          <a:p>
            <a:r>
              <a:rPr lang="nl-NL" sz="2500" dirty="0" smtClean="0"/>
              <a:t>Wat is verlies (meer kosten dan opbrengst)</a:t>
            </a:r>
          </a:p>
          <a:p>
            <a:endParaRPr lang="nl-NL" sz="2500" dirty="0" smtClean="0"/>
          </a:p>
          <a:p>
            <a:endParaRPr lang="nl-NL" sz="2500" b="1" dirty="0"/>
          </a:p>
        </p:txBody>
      </p:sp>
    </p:spTree>
    <p:extLst>
      <p:ext uri="{BB962C8B-B14F-4D97-AF65-F5344CB8AC3E}">
        <p14:creationId xmlns:p14="http://schemas.microsoft.com/office/powerpoint/2010/main" val="8908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Autofit/>
          </a:bodyPr>
          <a:lstStyle/>
          <a:p>
            <a:r>
              <a:rPr lang="nl-NL" sz="2500" dirty="0" smtClean="0"/>
              <a:t>Aanschaf van goederen die op je balans komen te staan, veranderd het eigen vermogen niet.</a:t>
            </a:r>
          </a:p>
          <a:p>
            <a:r>
              <a:rPr lang="nl-NL" sz="2500" dirty="0" smtClean="0"/>
              <a:t>Tenslotte kas neemt af, bezit neemt toe (zie kopen ijs of ijscokar)</a:t>
            </a:r>
          </a:p>
          <a:p>
            <a:r>
              <a:rPr lang="nl-NL" sz="2500" dirty="0" smtClean="0"/>
              <a:t>Gebruik maken van diensten veranderd het eigen vermogen wel.</a:t>
            </a:r>
          </a:p>
          <a:p>
            <a:r>
              <a:rPr lang="nl-NL" sz="2500" dirty="0" smtClean="0"/>
              <a:t>Tenslotte het betalen van huur en loon zijn kosten dus het eigen vermogen neemt af.</a:t>
            </a:r>
          </a:p>
          <a:p>
            <a:r>
              <a:rPr lang="nl-NL" sz="2500" dirty="0" smtClean="0"/>
              <a:t>Een winst veranderd het eigen vermogen, tenslotte meer opbrengst dan kosten vergroot je vermogen.</a:t>
            </a:r>
            <a:endParaRPr lang="nl-NL" sz="2500" dirty="0"/>
          </a:p>
        </p:txBody>
      </p:sp>
    </p:spTree>
    <p:extLst>
      <p:ext uri="{BB962C8B-B14F-4D97-AF65-F5344CB8AC3E}">
        <p14:creationId xmlns:p14="http://schemas.microsoft.com/office/powerpoint/2010/main" val="424184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betalingen en permanentie.</a:t>
            </a:r>
            <a:endParaRPr lang="nl-NL" dirty="0"/>
          </a:p>
        </p:txBody>
      </p:sp>
      <p:sp>
        <p:nvSpPr>
          <p:cNvPr id="3" name="Tijdelijke aanduiding voor inhoud 2"/>
          <p:cNvSpPr>
            <a:spLocks noGrp="1"/>
          </p:cNvSpPr>
          <p:nvPr>
            <p:ph idx="1"/>
          </p:nvPr>
        </p:nvSpPr>
        <p:spPr/>
        <p:txBody>
          <a:bodyPr>
            <a:normAutofit/>
          </a:bodyPr>
          <a:lstStyle/>
          <a:p>
            <a:r>
              <a:rPr lang="nl-NL" sz="2500" dirty="0" smtClean="0"/>
              <a:t>Wanneer een ondernemer iets aanschaft/koopt. Gaat hij een betalingsverplichting aan.</a:t>
            </a:r>
          </a:p>
          <a:p>
            <a:r>
              <a:rPr lang="nl-NL" sz="2500" dirty="0" smtClean="0"/>
              <a:t>Wanneer hij niet dit betaald ontstaat er een schuld.</a:t>
            </a:r>
          </a:p>
          <a:p>
            <a:r>
              <a:rPr lang="nl-NL" sz="2500" dirty="0" smtClean="0"/>
              <a:t>Wanneer hij betaald lost hij deze schuld/betalingsverplichting in.</a:t>
            </a:r>
          </a:p>
          <a:p>
            <a:r>
              <a:rPr lang="nl-NL" sz="2500" dirty="0" smtClean="0"/>
              <a:t>Een betaling is altijd tijdstip gebonden, een tijdstipgrootheid.</a:t>
            </a:r>
          </a:p>
          <a:p>
            <a:endParaRPr lang="nl-NL" sz="2500" dirty="0"/>
          </a:p>
        </p:txBody>
      </p:sp>
    </p:spTree>
    <p:extLst>
      <p:ext uri="{BB962C8B-B14F-4D97-AF65-F5344CB8AC3E}">
        <p14:creationId xmlns:p14="http://schemas.microsoft.com/office/powerpoint/2010/main" val="343598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549</TotalTime>
  <Words>995</Words>
  <Application>Microsoft Office PowerPoint</Application>
  <PresentationFormat>Breedbeeld</PresentationFormat>
  <Paragraphs>159</Paragraphs>
  <Slides>26</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26</vt:i4>
      </vt:variant>
    </vt:vector>
  </HeadingPairs>
  <TitlesOfParts>
    <vt:vector size="32" baseType="lpstr">
      <vt:lpstr>Arial</vt:lpstr>
      <vt:lpstr>Calibri</vt:lpstr>
      <vt:lpstr>Trebuchet MS</vt:lpstr>
      <vt:lpstr>Wingdings</vt:lpstr>
      <vt:lpstr>Wingdings 3</vt:lpstr>
      <vt:lpstr>Facet</vt:lpstr>
      <vt:lpstr>Beste ath 4. </vt:lpstr>
      <vt:lpstr>Programma aankomende  2 lessen</vt:lpstr>
      <vt:lpstr>Wat zijn kosten?</vt:lpstr>
      <vt:lpstr>Wat zijn uitgaven die geen kosten zijn? (TIP: dan komen ze op de balans)</vt:lpstr>
      <vt:lpstr>Wat zijn opbrengsten?</vt:lpstr>
      <vt:lpstr>Wat zijn ontvangsten die geen opbrengsten zijn? (TIP dan komen ze op de balans).</vt:lpstr>
      <vt:lpstr>De verandering van het eigen vermogen.</vt:lpstr>
      <vt:lpstr>Wat hebben we gezien:</vt:lpstr>
      <vt:lpstr>Kosten, betalingen en permanentie.</vt:lpstr>
      <vt:lpstr>Kosten </vt:lpstr>
      <vt:lpstr>Wat is zichtbaar geworden</vt:lpstr>
      <vt:lpstr>Wat gebeurd er dus als we vooraf betalen of achteraf betalen.</vt:lpstr>
      <vt:lpstr>Zoals zichtbaar geworden:</vt:lpstr>
      <vt:lpstr>Aflossing </vt:lpstr>
      <vt:lpstr>Rente </vt:lpstr>
      <vt:lpstr>Zelfstandig maken opdracht 80</vt:lpstr>
      <vt:lpstr>PowerPoint-presentatie</vt:lpstr>
      <vt:lpstr>Zelfstandig maken opdracht 81</vt:lpstr>
      <vt:lpstr>PowerPoint-presentatie</vt:lpstr>
      <vt:lpstr>Zelfstandig maken opdracht 82</vt:lpstr>
      <vt:lpstr>PowerPoint-presentatie</vt:lpstr>
      <vt:lpstr>Les 2: de kosten van diensten van  3de.</vt:lpstr>
      <vt:lpstr>Zelfstandig maken opdracht 87 en 88</vt:lpstr>
      <vt:lpstr>PowerPoint-presentatie</vt:lpstr>
      <vt:lpstr>Zelfstandig maken opdracht 89 en 90</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Bas Jacobs</dc:creator>
  <cp:lastModifiedBy>Bas Jacobs</cp:lastModifiedBy>
  <cp:revision>78</cp:revision>
  <dcterms:created xsi:type="dcterms:W3CDTF">2017-01-22T09:51:43Z</dcterms:created>
  <dcterms:modified xsi:type="dcterms:W3CDTF">2017-11-27T09:18:30Z</dcterms:modified>
</cp:coreProperties>
</file>